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63" r:id="rId2"/>
    <p:sldId id="264" r:id="rId3"/>
    <p:sldId id="265" r:id="rId4"/>
    <p:sldId id="266" r:id="rId5"/>
    <p:sldId id="267" r:id="rId6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gpQQ7+m/N1qGQzsvniyyGLnVj1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4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540" y="-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1pPr>
            <a:lvl2pPr lvl="1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/>
            </a:lvl2pPr>
            <a:lvl3pPr lvl="2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3pPr>
            <a:lvl4pPr lvl="3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4pPr>
            <a:lvl5pPr lvl="4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5pPr>
            <a:lvl6pPr lvl="5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6pPr>
            <a:lvl7pPr lvl="6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7pPr>
            <a:lvl8pPr lvl="7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8pPr>
            <a:lvl9pPr lvl="8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387909" y="2978019"/>
            <a:ext cx="6783857" cy="6520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3"/>
              <a:buNone/>
              <a:defRPr sz="1653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6557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marL="914400" lvl="1" indent="-375602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600" lvl="2" indent="-354583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marL="1828800" lvl="3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marL="2286000" lvl="4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marL="2743200" lvl="5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marL="3200400" lvl="6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marL="3657600" lvl="7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marL="4114800" lvl="8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Font typeface="Arial"/>
              <a:buNone/>
              <a:defRPr sz="264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None/>
              <a:defRPr sz="23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None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None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None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None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None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None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None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Calibri"/>
              <a:buNone/>
              <a:defRPr sz="36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5602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sz="23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4583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3565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Char char="•"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0EBA650-C6D7-40A4-8FB9-B31B45F091D3}"/>
              </a:ext>
            </a:extLst>
          </p:cNvPr>
          <p:cNvSpPr/>
          <p:nvPr/>
        </p:nvSpPr>
        <p:spPr>
          <a:xfrm>
            <a:off x="-1" y="10101263"/>
            <a:ext cx="7559676" cy="590550"/>
          </a:xfrm>
          <a:prstGeom prst="rect">
            <a:avLst/>
          </a:prstGeom>
          <a:solidFill>
            <a:srgbClr val="38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www.ucd.ie/collectiveleadership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094835B-F199-4D4A-99BF-A4D7FFDC6D67}"/>
              </a:ext>
            </a:extLst>
          </p:cNvPr>
          <p:cNvGrpSpPr/>
          <p:nvPr/>
        </p:nvGrpSpPr>
        <p:grpSpPr>
          <a:xfrm>
            <a:off x="-1" y="4838401"/>
            <a:ext cx="6553343" cy="1015010"/>
            <a:chOff x="523270" y="555966"/>
            <a:chExt cx="6553343" cy="101501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A9FC754-ECF8-4BE6-8CFD-A20B139915F3}"/>
                </a:ext>
              </a:extLst>
            </p:cNvPr>
            <p:cNvSpPr/>
            <p:nvPr/>
          </p:nvSpPr>
          <p:spPr>
            <a:xfrm>
              <a:off x="523270" y="555966"/>
              <a:ext cx="6553343" cy="1015010"/>
            </a:xfrm>
            <a:prstGeom prst="rect">
              <a:avLst/>
            </a:prstGeom>
            <a:solidFill>
              <a:srgbClr val="3864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89C87F6-116C-473D-BE4C-082BD171BF62}"/>
                </a:ext>
              </a:extLst>
            </p:cNvPr>
            <p:cNvSpPr/>
            <p:nvPr/>
          </p:nvSpPr>
          <p:spPr>
            <a:xfrm>
              <a:off x="1599009" y="894520"/>
              <a:ext cx="540819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b="1" dirty="0">
                  <a:solidFill>
                    <a:srgbClr val="FFFFFF"/>
                  </a:solidFill>
                  <a:latin typeface="Verdana" panose="020B060403050404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TEAM VALUES, VISION, AND MISSION</a:t>
              </a:r>
              <a:endParaRPr lang="en-IE" dirty="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D975339-CDD1-46E8-9A90-1C98A353AF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88"/>
            <a:stretch/>
          </p:blipFill>
          <p:spPr>
            <a:xfrm>
              <a:off x="890741" y="702218"/>
              <a:ext cx="832048" cy="753936"/>
            </a:xfrm>
            <a:prstGeom prst="rect">
              <a:avLst/>
            </a:prstGeom>
            <a:solidFill>
              <a:srgbClr val="3864B2"/>
            </a:solidFill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17800D46-00D1-49E4-847F-21D6E69F7B4F}"/>
              </a:ext>
            </a:extLst>
          </p:cNvPr>
          <p:cNvSpPr/>
          <p:nvPr/>
        </p:nvSpPr>
        <p:spPr>
          <a:xfrm>
            <a:off x="1855354" y="4069612"/>
            <a:ext cx="3848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3864B2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HANDOUTS</a:t>
            </a:r>
            <a:endParaRPr lang="en-IE" sz="2400" dirty="0">
              <a:solidFill>
                <a:srgbClr val="3864B2"/>
              </a:solidFill>
            </a:endParaRPr>
          </a:p>
        </p:txBody>
      </p:sp>
      <p:pic>
        <p:nvPicPr>
          <p:cNvPr id="20" name="Picture 19" descr="Logo">
            <a:extLst>
              <a:ext uri="{FF2B5EF4-FFF2-40B4-BE49-F238E27FC236}">
                <a16:creationId xmlns:a16="http://schemas.microsoft.com/office/drawing/2014/main" id="{800BB901-0C04-4401-8DF5-F183C8C30CA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52" r="37724"/>
          <a:stretch/>
        </p:blipFill>
        <p:spPr bwMode="auto">
          <a:xfrm>
            <a:off x="2888329" y="2823548"/>
            <a:ext cx="1783011" cy="885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3819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 descr="Logo">
            <a:extLst>
              <a:ext uri="{FF2B5EF4-FFF2-40B4-BE49-F238E27FC236}">
                <a16:creationId xmlns:a16="http://schemas.microsoft.com/office/drawing/2014/main" id="{5542E93E-77D4-49DE-A415-358095A0BB0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76" y="256841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36F99A01-7E88-45A9-9F68-3C4EE3B577E1}"/>
              </a:ext>
            </a:extLst>
          </p:cNvPr>
          <p:cNvSpPr/>
          <p:nvPr/>
        </p:nvSpPr>
        <p:spPr>
          <a:xfrm>
            <a:off x="3036685" y="327127"/>
            <a:ext cx="14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3864B2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HANDOUT</a:t>
            </a:r>
            <a:endParaRPr lang="en-IE" dirty="0">
              <a:solidFill>
                <a:srgbClr val="3864B2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02E5581-6B5A-463A-A8B0-0CEE8CCDB008}"/>
              </a:ext>
            </a:extLst>
          </p:cNvPr>
          <p:cNvSpPr/>
          <p:nvPr/>
        </p:nvSpPr>
        <p:spPr>
          <a:xfrm>
            <a:off x="6775363" y="5053171"/>
            <a:ext cx="787400" cy="590550"/>
          </a:xfrm>
          <a:prstGeom prst="rect">
            <a:avLst/>
          </a:prstGeom>
          <a:solidFill>
            <a:srgbClr val="3864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B03D6F8-DADB-47D1-BF83-627FFD7C4FCB}"/>
              </a:ext>
            </a:extLst>
          </p:cNvPr>
          <p:cNvSpPr/>
          <p:nvPr/>
        </p:nvSpPr>
        <p:spPr>
          <a:xfrm>
            <a:off x="-1" y="10101263"/>
            <a:ext cx="7559676" cy="590550"/>
          </a:xfrm>
          <a:prstGeom prst="rect">
            <a:avLst/>
          </a:prstGeom>
          <a:solidFill>
            <a:srgbClr val="38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www.ucd.ie/collectiveleadership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3A67019-9359-48BF-AD60-AF6CE33ED5A3}"/>
              </a:ext>
            </a:extLst>
          </p:cNvPr>
          <p:cNvGrpSpPr/>
          <p:nvPr/>
        </p:nvGrpSpPr>
        <p:grpSpPr>
          <a:xfrm>
            <a:off x="0" y="869472"/>
            <a:ext cx="6571164" cy="638965"/>
            <a:chOff x="610500" y="869472"/>
            <a:chExt cx="6571164" cy="638965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DCDC4A2-BEAE-40E7-8E6F-8E8DFD5962FC}"/>
                </a:ext>
              </a:extLst>
            </p:cNvPr>
            <p:cNvSpPr/>
            <p:nvPr/>
          </p:nvSpPr>
          <p:spPr>
            <a:xfrm>
              <a:off x="610500" y="869472"/>
              <a:ext cx="6571164" cy="638965"/>
            </a:xfrm>
            <a:prstGeom prst="rect">
              <a:avLst/>
            </a:prstGeom>
            <a:solidFill>
              <a:srgbClr val="3864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6885D62-F40E-43B1-B221-A27BB129F790}"/>
                </a:ext>
              </a:extLst>
            </p:cNvPr>
            <p:cNvSpPr/>
            <p:nvPr/>
          </p:nvSpPr>
          <p:spPr>
            <a:xfrm>
              <a:off x="1683964" y="1023633"/>
              <a:ext cx="540819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FFFF"/>
                  </a:solidFill>
                  <a:latin typeface="Verdana" panose="020B060403050404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TEAM VALUES, VISION, AND MISSION</a:t>
              </a:r>
              <a:endParaRPr lang="en-IE" sz="1400" dirty="0"/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FFCAE0CD-99F5-465B-970D-BFD731E02C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88"/>
            <a:stretch/>
          </p:blipFill>
          <p:spPr>
            <a:xfrm>
              <a:off x="1097902" y="944289"/>
              <a:ext cx="597027" cy="540979"/>
            </a:xfrm>
            <a:prstGeom prst="rect">
              <a:avLst/>
            </a:prstGeom>
            <a:solidFill>
              <a:srgbClr val="3864B2"/>
            </a:solidFill>
          </p:spPr>
        </p:pic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13E63F07-03B8-4BB2-8FDC-84B365D11A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88"/>
          <a:stretch/>
        </p:blipFill>
        <p:spPr>
          <a:xfrm>
            <a:off x="6775363" y="5102742"/>
            <a:ext cx="597027" cy="540979"/>
          </a:xfrm>
          <a:prstGeom prst="rect">
            <a:avLst/>
          </a:prstGeom>
          <a:solidFill>
            <a:srgbClr val="3864B2"/>
          </a:solidFill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C04C184-8005-4C1A-8150-6615F8438E54}"/>
              </a:ext>
            </a:extLst>
          </p:cNvPr>
          <p:cNvSpPr/>
          <p:nvPr/>
        </p:nvSpPr>
        <p:spPr>
          <a:xfrm>
            <a:off x="983963" y="2092151"/>
            <a:ext cx="5587200" cy="3049079"/>
          </a:xfrm>
          <a:prstGeom prst="roundRect">
            <a:avLst>
              <a:gd name="adj" fmla="val 1936"/>
            </a:avLst>
          </a:prstGeom>
          <a:solidFill>
            <a:srgbClr val="38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45720" rIns="72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 </a:t>
            </a: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vision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statement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communicates what your team believes are the ideal conditions for how your team work is performed – how things would look if the issues important to the team were perfectly addressed.</a:t>
            </a:r>
          </a:p>
          <a:p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developing a vision statement, your team makes its beliefs and objectives clear - within the team itself, to the wider organization, and to patients / community.</a:t>
            </a:r>
          </a:p>
          <a:p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 are certain characteristics shared by most vision statements: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Understood and shared by members of the team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Encompass a variety of perspectives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Inspiring and uplifting 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Easy to communicate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short and snappy</a:t>
            </a:r>
          </a:p>
          <a:p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e.g. The Mayo Clinic’s vision statement: “Mayo Clinic will provide an unparalleled experience as the most trusted partner for health care.”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5E89FAF-5D35-43CD-AF29-DC13DBECE20F}"/>
              </a:ext>
            </a:extLst>
          </p:cNvPr>
          <p:cNvSpPr/>
          <p:nvPr/>
        </p:nvSpPr>
        <p:spPr>
          <a:xfrm>
            <a:off x="975717" y="5881167"/>
            <a:ext cx="5587200" cy="3786943"/>
          </a:xfrm>
          <a:prstGeom prst="roundRect">
            <a:avLst>
              <a:gd name="adj" fmla="val 1936"/>
            </a:avLst>
          </a:prstGeom>
          <a:solidFill>
            <a:srgbClr val="38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45720" rIns="72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Mission statements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describe what the team will do, and why. They are more concrete and practical than vision statements and are action-oriented. </a:t>
            </a:r>
          </a:p>
          <a:p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Principles for effective mission statements: 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Should be concise: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Ideally one sentence, written in 50 words or less.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Should be outcome focused: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 the outcomes your team is working towards.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Should be inclusive: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Broad statements so that mission statements are not limiting.</a:t>
            </a:r>
          </a:p>
          <a:p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 this structure in designing your team mission statement: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Who?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Define your team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What?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are your team dedicated to/working towards?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How?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will you make it you mission to do?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For?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Whom are your efforts targeted at?</a:t>
            </a:r>
          </a:p>
          <a:p>
            <a:pPr marL="171450" indent="-1714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Why? 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 benefits and how should they benefit from your team’s work?</a:t>
            </a:r>
          </a:p>
          <a:p>
            <a:endParaRPr lang="en-U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e.g. The Mayo Clinic’s Mission statement:</a:t>
            </a:r>
            <a:r>
              <a:rPr lang="en-US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1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“To inspire hope, and contribute to health and well-being by providing the best care to every patient through integrated clinical practice, education and research.”</a:t>
            </a:r>
            <a:endParaRPr lang="en-US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1C10642-C256-4484-82E0-A2A14ED4EFB6}"/>
              </a:ext>
            </a:extLst>
          </p:cNvPr>
          <p:cNvSpPr/>
          <p:nvPr/>
        </p:nvSpPr>
        <p:spPr>
          <a:xfrm>
            <a:off x="975717" y="1765324"/>
            <a:ext cx="55954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400" b="1" dirty="0">
                <a:solidFill>
                  <a:srgbClr val="3864B2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Group task 1: Creating vision statement for your team</a:t>
            </a:r>
            <a:endParaRPr lang="en-IE" sz="1400" dirty="0">
              <a:solidFill>
                <a:srgbClr val="3864B2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D1531CC-680A-4629-BE30-BE808A3F1CAF}"/>
              </a:ext>
            </a:extLst>
          </p:cNvPr>
          <p:cNvSpPr/>
          <p:nvPr/>
        </p:nvSpPr>
        <p:spPr>
          <a:xfrm>
            <a:off x="858120" y="5535541"/>
            <a:ext cx="58388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400" b="1" dirty="0">
                <a:solidFill>
                  <a:srgbClr val="3864B2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Group task 2: Creating mission statement for your team</a:t>
            </a:r>
            <a:endParaRPr lang="en-IE" sz="1400" dirty="0">
              <a:solidFill>
                <a:srgbClr val="3864B2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650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 descr="Logo">
            <a:extLst>
              <a:ext uri="{FF2B5EF4-FFF2-40B4-BE49-F238E27FC236}">
                <a16:creationId xmlns:a16="http://schemas.microsoft.com/office/drawing/2014/main" id="{5542E93E-77D4-49DE-A415-358095A0BB0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76" y="256841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36F99A01-7E88-45A9-9F68-3C4EE3B577E1}"/>
              </a:ext>
            </a:extLst>
          </p:cNvPr>
          <p:cNvSpPr/>
          <p:nvPr/>
        </p:nvSpPr>
        <p:spPr>
          <a:xfrm>
            <a:off x="3036685" y="327127"/>
            <a:ext cx="1486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3864B2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HANDOUT</a:t>
            </a:r>
            <a:endParaRPr lang="en-IE" dirty="0">
              <a:solidFill>
                <a:srgbClr val="3864B2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02E5581-6B5A-463A-A8B0-0CEE8CCDB008}"/>
              </a:ext>
            </a:extLst>
          </p:cNvPr>
          <p:cNvSpPr/>
          <p:nvPr/>
        </p:nvSpPr>
        <p:spPr>
          <a:xfrm>
            <a:off x="6775363" y="5053171"/>
            <a:ext cx="787400" cy="590550"/>
          </a:xfrm>
          <a:prstGeom prst="rect">
            <a:avLst/>
          </a:prstGeom>
          <a:solidFill>
            <a:srgbClr val="3864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B03D6F8-DADB-47D1-BF83-627FFD7C4FCB}"/>
              </a:ext>
            </a:extLst>
          </p:cNvPr>
          <p:cNvSpPr/>
          <p:nvPr/>
        </p:nvSpPr>
        <p:spPr>
          <a:xfrm>
            <a:off x="-1" y="10101263"/>
            <a:ext cx="7559676" cy="590550"/>
          </a:xfrm>
          <a:prstGeom prst="rect">
            <a:avLst/>
          </a:prstGeom>
          <a:solidFill>
            <a:srgbClr val="38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www.ucd.ie/collectiveleadership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3A67019-9359-48BF-AD60-AF6CE33ED5A3}"/>
              </a:ext>
            </a:extLst>
          </p:cNvPr>
          <p:cNvGrpSpPr/>
          <p:nvPr/>
        </p:nvGrpSpPr>
        <p:grpSpPr>
          <a:xfrm>
            <a:off x="0" y="869472"/>
            <a:ext cx="6571164" cy="638965"/>
            <a:chOff x="610500" y="869472"/>
            <a:chExt cx="6571164" cy="638965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DCDC4A2-BEAE-40E7-8E6F-8E8DFD5962FC}"/>
                </a:ext>
              </a:extLst>
            </p:cNvPr>
            <p:cNvSpPr/>
            <p:nvPr/>
          </p:nvSpPr>
          <p:spPr>
            <a:xfrm>
              <a:off x="610500" y="869472"/>
              <a:ext cx="6571164" cy="638965"/>
            </a:xfrm>
            <a:prstGeom prst="rect">
              <a:avLst/>
            </a:prstGeom>
            <a:solidFill>
              <a:srgbClr val="3864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6885D62-F40E-43B1-B221-A27BB129F790}"/>
                </a:ext>
              </a:extLst>
            </p:cNvPr>
            <p:cNvSpPr/>
            <p:nvPr/>
          </p:nvSpPr>
          <p:spPr>
            <a:xfrm>
              <a:off x="1683964" y="1023633"/>
              <a:ext cx="540819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FFFF"/>
                  </a:solidFill>
                  <a:latin typeface="Verdana" panose="020B060403050404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TEAM VALUES, VISION, AND MISSION</a:t>
              </a:r>
              <a:endParaRPr lang="en-IE" sz="1400" dirty="0"/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FFCAE0CD-99F5-465B-970D-BFD731E02C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88"/>
            <a:stretch/>
          </p:blipFill>
          <p:spPr>
            <a:xfrm>
              <a:off x="1097902" y="944289"/>
              <a:ext cx="597027" cy="540979"/>
            </a:xfrm>
            <a:prstGeom prst="rect">
              <a:avLst/>
            </a:prstGeom>
            <a:solidFill>
              <a:srgbClr val="3864B2"/>
            </a:solidFill>
          </p:spPr>
        </p:pic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13E63F07-03B8-4BB2-8FDC-84B365D11A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88"/>
          <a:stretch/>
        </p:blipFill>
        <p:spPr>
          <a:xfrm>
            <a:off x="6775363" y="5102742"/>
            <a:ext cx="597027" cy="540979"/>
          </a:xfrm>
          <a:prstGeom prst="rect">
            <a:avLst/>
          </a:prstGeom>
          <a:solidFill>
            <a:srgbClr val="3864B2"/>
          </a:solidFill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E1C10642-C256-4484-82E0-A2A14ED4EFB6}"/>
              </a:ext>
            </a:extLst>
          </p:cNvPr>
          <p:cNvSpPr/>
          <p:nvPr/>
        </p:nvSpPr>
        <p:spPr>
          <a:xfrm>
            <a:off x="975718" y="1932001"/>
            <a:ext cx="55954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400" b="1" dirty="0">
                <a:solidFill>
                  <a:srgbClr val="3864B2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Example vision, mission, and goals</a:t>
            </a:r>
            <a:endParaRPr lang="en-IE" sz="1400" dirty="0">
              <a:solidFill>
                <a:srgbClr val="3864B2"/>
              </a:solidFill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C6DD23-EED4-4F05-B2EF-D7F465D17228}"/>
              </a:ext>
            </a:extLst>
          </p:cNvPr>
          <p:cNvSpPr/>
          <p:nvPr/>
        </p:nvSpPr>
        <p:spPr>
          <a:xfrm>
            <a:off x="1369479" y="8814192"/>
            <a:ext cx="4807923" cy="46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100" b="1" dirty="0">
                <a:latin typeface="Calibri" panose="020F0502020204030204" pitchFamily="34" charset="0"/>
                <a:ea typeface="Calibri" panose="020F0502020204030204" pitchFamily="34" charset="0"/>
              </a:rPr>
              <a:t>From West et al., 2017 – Sample case study on how teams can derive goals from vision and mission statement</a:t>
            </a:r>
            <a:endParaRPr lang="en-IE" sz="1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551785-733E-4E27-B7E3-389D9CA7DCE4}"/>
              </a:ext>
            </a:extLst>
          </p:cNvPr>
          <p:cNvSpPr txBox="1"/>
          <p:nvPr/>
        </p:nvSpPr>
        <p:spPr>
          <a:xfrm>
            <a:off x="1173025" y="2342058"/>
            <a:ext cx="5213624" cy="62158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r>
              <a:rPr lang="en-IE" sz="1600" b="1" dirty="0">
                <a:solidFill>
                  <a:srgbClr val="3864B2"/>
                </a:solidFill>
              </a:rPr>
              <a:t>Anytown Primary Healthcare Team</a:t>
            </a:r>
          </a:p>
          <a:p>
            <a:pPr>
              <a:spcAft>
                <a:spcPts val="600"/>
              </a:spcAft>
            </a:pPr>
            <a:endParaRPr lang="en-IE" sz="1200" dirty="0"/>
          </a:p>
          <a:p>
            <a:pPr>
              <a:spcAft>
                <a:spcPts val="600"/>
              </a:spcAft>
            </a:pPr>
            <a:r>
              <a:rPr lang="en-IE" sz="1400" b="1" dirty="0">
                <a:solidFill>
                  <a:srgbClr val="3864B2"/>
                </a:solidFill>
              </a:rPr>
              <a:t>Vision</a:t>
            </a:r>
            <a:endParaRPr lang="en-IE" sz="1200" b="1" dirty="0">
              <a:solidFill>
                <a:srgbClr val="3864B2"/>
              </a:solidFill>
            </a:endParaRPr>
          </a:p>
          <a:p>
            <a:pPr>
              <a:spcAft>
                <a:spcPts val="600"/>
              </a:spcAft>
            </a:pPr>
            <a:r>
              <a:rPr lang="en-IE" sz="1200" i="1" dirty="0"/>
              <a:t>We will improve the quality of life for those we serve by ensuring their health care is leading-edge and humane.</a:t>
            </a:r>
          </a:p>
          <a:p>
            <a:pPr>
              <a:spcAft>
                <a:spcPts val="600"/>
              </a:spcAft>
            </a:pPr>
            <a:endParaRPr lang="en-IE" sz="1200" i="1" dirty="0"/>
          </a:p>
          <a:p>
            <a:pPr>
              <a:spcAft>
                <a:spcPts val="600"/>
              </a:spcAft>
            </a:pPr>
            <a:r>
              <a:rPr lang="en-IE" sz="1400" b="1" dirty="0">
                <a:solidFill>
                  <a:srgbClr val="3864B2"/>
                </a:solidFill>
              </a:rPr>
              <a:t>Mission</a:t>
            </a:r>
            <a:endParaRPr lang="en-IE" sz="1200" b="1" dirty="0">
              <a:solidFill>
                <a:srgbClr val="3864B2"/>
              </a:solidFill>
            </a:endParaRPr>
          </a:p>
          <a:p>
            <a:pPr>
              <a:spcAft>
                <a:spcPts val="600"/>
              </a:spcAft>
            </a:pPr>
            <a:r>
              <a:rPr lang="en-IE" sz="1200" dirty="0"/>
              <a:t>Our mission is to promote the health, growth, and wellbeing of all those in our community, including patients, relatives, community members, and practice members, by respecting the individual, encouraging co-operation and collaboration, and emphasising excellence in all we do.</a:t>
            </a:r>
          </a:p>
          <a:p>
            <a:pPr>
              <a:spcAft>
                <a:spcPts val="600"/>
              </a:spcAft>
            </a:pPr>
            <a:endParaRPr lang="en-IE" sz="1200" dirty="0"/>
          </a:p>
          <a:p>
            <a:pPr>
              <a:spcAft>
                <a:spcPts val="600"/>
              </a:spcAft>
            </a:pPr>
            <a:r>
              <a:rPr lang="en-IE" sz="1400" b="1" dirty="0">
                <a:solidFill>
                  <a:srgbClr val="3864B2"/>
                </a:solidFill>
              </a:rPr>
              <a:t>Team Goals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200" dirty="0"/>
              <a:t>To put as much resource (people, time, money) into health promotion as into illness treatment – measured by resource allocation.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200" dirty="0"/>
              <a:t>To involve all team members in setting goals and improve our functioning of a team continuously – measured by improvements in team functioning.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200" dirty="0"/>
              <a:t>To promote the control and quality of life of those with long-term conditions (such as diabetes and asthma) – measured by their ratings of care quality and symptom control.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200" dirty="0"/>
              <a:t>To improve health outcomes in the community by seeing decreases in heart disease, cancer, obesity, and drug and alcohol misuse.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200" dirty="0"/>
              <a:t>To improve the quality of relationships we have with other organisations and teams we work with (hospital, other primary health care teams, social services) – measured by their annual ratings of our cooperativeness.</a:t>
            </a:r>
          </a:p>
        </p:txBody>
      </p:sp>
    </p:spTree>
    <p:extLst>
      <p:ext uri="{BB962C8B-B14F-4D97-AF65-F5344CB8AC3E}">
        <p14:creationId xmlns:p14="http://schemas.microsoft.com/office/powerpoint/2010/main" val="3613363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0EBA650-C6D7-40A4-8FB9-B31B45F091D3}"/>
              </a:ext>
            </a:extLst>
          </p:cNvPr>
          <p:cNvSpPr/>
          <p:nvPr/>
        </p:nvSpPr>
        <p:spPr>
          <a:xfrm>
            <a:off x="-1" y="10101263"/>
            <a:ext cx="7559676" cy="590550"/>
          </a:xfrm>
          <a:prstGeom prst="rect">
            <a:avLst/>
          </a:prstGeom>
          <a:solidFill>
            <a:srgbClr val="38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www.ucd.ie/collectiveleadership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094835B-F199-4D4A-99BF-A4D7FFDC6D67}"/>
              </a:ext>
            </a:extLst>
          </p:cNvPr>
          <p:cNvGrpSpPr/>
          <p:nvPr/>
        </p:nvGrpSpPr>
        <p:grpSpPr>
          <a:xfrm>
            <a:off x="-1" y="4838401"/>
            <a:ext cx="6553343" cy="1015010"/>
            <a:chOff x="523270" y="555966"/>
            <a:chExt cx="6553343" cy="101501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A9FC754-ECF8-4BE6-8CFD-A20B139915F3}"/>
                </a:ext>
              </a:extLst>
            </p:cNvPr>
            <p:cNvSpPr/>
            <p:nvPr/>
          </p:nvSpPr>
          <p:spPr>
            <a:xfrm>
              <a:off x="523270" y="555966"/>
              <a:ext cx="6553343" cy="1015010"/>
            </a:xfrm>
            <a:prstGeom prst="rect">
              <a:avLst/>
            </a:prstGeom>
            <a:solidFill>
              <a:srgbClr val="3864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89C87F6-116C-473D-BE4C-082BD171BF62}"/>
                </a:ext>
              </a:extLst>
            </p:cNvPr>
            <p:cNvSpPr/>
            <p:nvPr/>
          </p:nvSpPr>
          <p:spPr>
            <a:xfrm>
              <a:off x="1599009" y="894520"/>
              <a:ext cx="540819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b="1" dirty="0">
                  <a:solidFill>
                    <a:srgbClr val="FFFFFF"/>
                  </a:solidFill>
                  <a:latin typeface="Verdana" panose="020B060403050404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TEAM VALUES, VISION, AND MISSION</a:t>
              </a:r>
              <a:endParaRPr lang="en-IE" dirty="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BD975339-CDD1-46E8-9A90-1C98A353AF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88"/>
            <a:stretch/>
          </p:blipFill>
          <p:spPr>
            <a:xfrm>
              <a:off x="890741" y="702218"/>
              <a:ext cx="832048" cy="753936"/>
            </a:xfrm>
            <a:prstGeom prst="rect">
              <a:avLst/>
            </a:prstGeom>
            <a:solidFill>
              <a:srgbClr val="3864B2"/>
            </a:solidFill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17800D46-00D1-49E4-847F-21D6E69F7B4F}"/>
              </a:ext>
            </a:extLst>
          </p:cNvPr>
          <p:cNvSpPr/>
          <p:nvPr/>
        </p:nvSpPr>
        <p:spPr>
          <a:xfrm>
            <a:off x="1711175" y="4100100"/>
            <a:ext cx="41373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3864B2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OUTCOMES TEMPLATE</a:t>
            </a:r>
            <a:endParaRPr lang="en-IE" sz="2400" dirty="0">
              <a:solidFill>
                <a:srgbClr val="3864B2"/>
              </a:solidFill>
            </a:endParaRPr>
          </a:p>
        </p:txBody>
      </p:sp>
      <p:pic>
        <p:nvPicPr>
          <p:cNvPr id="20" name="Picture 19" descr="Logo">
            <a:extLst>
              <a:ext uri="{FF2B5EF4-FFF2-40B4-BE49-F238E27FC236}">
                <a16:creationId xmlns:a16="http://schemas.microsoft.com/office/drawing/2014/main" id="{800BB901-0C04-4401-8DF5-F183C8C30CA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52" r="37724"/>
          <a:stretch/>
        </p:blipFill>
        <p:spPr bwMode="auto">
          <a:xfrm>
            <a:off x="2888329" y="2823548"/>
            <a:ext cx="1783011" cy="8857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8198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 descr="Logo">
            <a:extLst>
              <a:ext uri="{FF2B5EF4-FFF2-40B4-BE49-F238E27FC236}">
                <a16:creationId xmlns:a16="http://schemas.microsoft.com/office/drawing/2014/main" id="{5542E93E-77D4-49DE-A415-358095A0BB0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76" y="256841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36F99A01-7E88-45A9-9F68-3C4EE3B577E1}"/>
              </a:ext>
            </a:extLst>
          </p:cNvPr>
          <p:cNvSpPr/>
          <p:nvPr/>
        </p:nvSpPr>
        <p:spPr>
          <a:xfrm>
            <a:off x="2256021" y="334667"/>
            <a:ext cx="3047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3864B2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OUTCOMES TEMPLATE</a:t>
            </a:r>
            <a:endParaRPr lang="en-IE" dirty="0">
              <a:solidFill>
                <a:srgbClr val="3864B2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02E5581-6B5A-463A-A8B0-0CEE8CCDB008}"/>
              </a:ext>
            </a:extLst>
          </p:cNvPr>
          <p:cNvSpPr/>
          <p:nvPr/>
        </p:nvSpPr>
        <p:spPr>
          <a:xfrm>
            <a:off x="6775363" y="5053171"/>
            <a:ext cx="787400" cy="590550"/>
          </a:xfrm>
          <a:prstGeom prst="rect">
            <a:avLst/>
          </a:prstGeom>
          <a:solidFill>
            <a:srgbClr val="3864B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B03D6F8-DADB-47D1-BF83-627FFD7C4FCB}"/>
              </a:ext>
            </a:extLst>
          </p:cNvPr>
          <p:cNvSpPr/>
          <p:nvPr/>
        </p:nvSpPr>
        <p:spPr>
          <a:xfrm>
            <a:off x="-1" y="10101263"/>
            <a:ext cx="7559676" cy="590550"/>
          </a:xfrm>
          <a:prstGeom prst="rect">
            <a:avLst/>
          </a:prstGeom>
          <a:solidFill>
            <a:srgbClr val="3864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www.ucd.ie/collectiveleadership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3A67019-9359-48BF-AD60-AF6CE33ED5A3}"/>
              </a:ext>
            </a:extLst>
          </p:cNvPr>
          <p:cNvGrpSpPr/>
          <p:nvPr/>
        </p:nvGrpSpPr>
        <p:grpSpPr>
          <a:xfrm>
            <a:off x="0" y="869472"/>
            <a:ext cx="6571164" cy="638965"/>
            <a:chOff x="610500" y="869472"/>
            <a:chExt cx="6571164" cy="638965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DCDC4A2-BEAE-40E7-8E6F-8E8DFD5962FC}"/>
                </a:ext>
              </a:extLst>
            </p:cNvPr>
            <p:cNvSpPr/>
            <p:nvPr/>
          </p:nvSpPr>
          <p:spPr>
            <a:xfrm>
              <a:off x="610500" y="869472"/>
              <a:ext cx="6571164" cy="638965"/>
            </a:xfrm>
            <a:prstGeom prst="rect">
              <a:avLst/>
            </a:prstGeom>
            <a:solidFill>
              <a:srgbClr val="3864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IE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36885D62-F40E-43B1-B221-A27BB129F790}"/>
                </a:ext>
              </a:extLst>
            </p:cNvPr>
            <p:cNvSpPr/>
            <p:nvPr/>
          </p:nvSpPr>
          <p:spPr>
            <a:xfrm>
              <a:off x="1686238" y="1035187"/>
              <a:ext cx="540819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FFFFF"/>
                  </a:solidFill>
                  <a:latin typeface="Verdana" panose="020B0604030504040204" pitchFamily="34" charset="0"/>
                  <a:ea typeface="MS Mincho" panose="02020609040205080304" pitchFamily="49" charset="-128"/>
                  <a:cs typeface="Times New Roman" panose="02020603050405020304" pitchFamily="18" charset="0"/>
                </a:rPr>
                <a:t>TEAM VALUES, VISION, AND MISSION</a:t>
              </a:r>
              <a:endParaRPr lang="en-IE" sz="1400" dirty="0"/>
            </a:p>
          </p:txBody>
        </p: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FFCAE0CD-99F5-465B-970D-BFD731E02CD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88"/>
            <a:stretch/>
          </p:blipFill>
          <p:spPr>
            <a:xfrm>
              <a:off x="1097902" y="944289"/>
              <a:ext cx="597027" cy="540979"/>
            </a:xfrm>
            <a:prstGeom prst="rect">
              <a:avLst/>
            </a:prstGeom>
            <a:solidFill>
              <a:srgbClr val="3864B2"/>
            </a:solidFill>
          </p:spPr>
        </p:pic>
      </p:grp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4D30B1-5756-4FFB-8AF3-9E476E2E28B0}"/>
              </a:ext>
            </a:extLst>
          </p:cNvPr>
          <p:cNvGraphicFramePr>
            <a:graphicFrameLocks noGrp="1"/>
          </p:cNvGraphicFramePr>
          <p:nvPr/>
        </p:nvGraphicFramePr>
        <p:xfrm>
          <a:off x="389210" y="1685252"/>
          <a:ext cx="6181953" cy="8261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6085">
                  <a:extLst>
                    <a:ext uri="{9D8B030D-6E8A-4147-A177-3AD203B41FA5}">
                      <a16:colId xmlns:a16="http://schemas.microsoft.com/office/drawing/2014/main" val="2106665311"/>
                    </a:ext>
                  </a:extLst>
                </a:gridCol>
                <a:gridCol w="2469639">
                  <a:extLst>
                    <a:ext uri="{9D8B030D-6E8A-4147-A177-3AD203B41FA5}">
                      <a16:colId xmlns:a16="http://schemas.microsoft.com/office/drawing/2014/main" val="3649261511"/>
                    </a:ext>
                  </a:extLst>
                </a:gridCol>
                <a:gridCol w="2226229">
                  <a:extLst>
                    <a:ext uri="{9D8B030D-6E8A-4147-A177-3AD203B41FA5}">
                      <a16:colId xmlns:a16="http://schemas.microsoft.com/office/drawing/2014/main" val="3865337631"/>
                    </a:ext>
                  </a:extLst>
                </a:gridCol>
              </a:tblGrid>
              <a:tr h="32434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IE" sz="1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TEAM 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5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5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5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65036"/>
                  </a:ext>
                </a:extLst>
              </a:tr>
              <a:tr h="648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IE" sz="1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SUGGESTED AT THE INTERVENTION SESSION</a:t>
                      </a:r>
                      <a:endParaRPr lang="en-IE" sz="11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64B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FINALISED BY THE LOCAL IMPLEMENTATION TEAM  </a:t>
                      </a:r>
                      <a:endParaRPr lang="en-IE" sz="1100" b="1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64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284580"/>
                  </a:ext>
                </a:extLst>
              </a:tr>
              <a:tr h="24118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Values we would like the team to embody</a:t>
                      </a:r>
                      <a:endParaRPr lang="en-IE" sz="12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4253094"/>
                  </a:ext>
                </a:extLst>
              </a:tr>
              <a:tr h="26769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2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Vision Statement</a:t>
                      </a:r>
                      <a:endParaRPr lang="en-IE" sz="12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632811"/>
                  </a:ext>
                </a:extLst>
              </a:tr>
              <a:tr h="21998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Mission Statement </a:t>
                      </a:r>
                      <a:endParaRPr lang="en-IE" sz="12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864B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64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8339903"/>
                  </a:ext>
                </a:extLst>
              </a:tr>
            </a:tbl>
          </a:graphicData>
        </a:graphic>
      </p:graphicFrame>
      <p:pic>
        <p:nvPicPr>
          <p:cNvPr id="37" name="Picture 36">
            <a:extLst>
              <a:ext uri="{FF2B5EF4-FFF2-40B4-BE49-F238E27FC236}">
                <a16:creationId xmlns:a16="http://schemas.microsoft.com/office/drawing/2014/main" id="{13E63F07-03B8-4BB2-8FDC-84B365D11A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388"/>
          <a:stretch/>
        </p:blipFill>
        <p:spPr>
          <a:xfrm>
            <a:off x="6775363" y="5102742"/>
            <a:ext cx="597027" cy="540979"/>
          </a:xfrm>
          <a:prstGeom prst="rect">
            <a:avLst/>
          </a:prstGeom>
          <a:solidFill>
            <a:srgbClr val="3864B2"/>
          </a:solidFill>
        </p:spPr>
      </p:pic>
    </p:spTree>
    <p:extLst>
      <p:ext uri="{BB962C8B-B14F-4D97-AF65-F5344CB8AC3E}">
        <p14:creationId xmlns:p14="http://schemas.microsoft.com/office/powerpoint/2010/main" val="107592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683</Words>
  <Application>Microsoft Office PowerPoint</Application>
  <PresentationFormat>Custom</PresentationFormat>
  <Paragraphs>72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</dc:creator>
  <cp:lastModifiedBy>Steve MacDonald</cp:lastModifiedBy>
  <cp:revision>5</cp:revision>
  <dcterms:created xsi:type="dcterms:W3CDTF">2019-05-07T08:55:56Z</dcterms:created>
  <dcterms:modified xsi:type="dcterms:W3CDTF">2020-06-16T13:57:53Z</dcterms:modified>
</cp:coreProperties>
</file>